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9" r:id="rId3"/>
    <p:sldId id="257" r:id="rId4"/>
    <p:sldId id="260"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52" autoAdjust="0"/>
    <p:restoredTop sz="80072" autoAdjust="0"/>
  </p:normalViewPr>
  <p:slideViewPr>
    <p:cSldViewPr snapToGrid="0">
      <p:cViewPr varScale="1">
        <p:scale>
          <a:sx n="59" d="100"/>
          <a:sy n="59" d="100"/>
        </p:scale>
        <p:origin x="11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notesMaster" Target="notesMasters/notesMaster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4F7348-E560-43F9-913A-4706DA5B6BDC}" type="datetimeFigureOut">
              <a:rPr lang="en-US" smtClean="0"/>
              <a:t>5/27/2021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323506-C02D-4EF3-BA8D-5B04F5DAB596}" type="slidenum">
              <a:rPr lang="en-US" smtClean="0"/>
              <a:t>‹#›</a:t>
            </a:fld>
            <a:endParaRPr lang="en-US"/>
          </a:p>
        </p:txBody>
      </p:sp>
    </p:spTree>
    <p:extLst>
      <p:ext uri="{BB962C8B-B14F-4D97-AF65-F5344CB8AC3E}">
        <p14:creationId xmlns:p14="http://schemas.microsoft.com/office/powerpoint/2010/main" val="3350726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Project scope is explained as part that explains deliverables in a project. This includes every item</a:t>
            </a:r>
            <a:r>
              <a:rPr lang="en-US" baseline="0" dirty="0"/>
              <a:t> that must be accomplished within the planning of the project. If the project involves the construction of a house, the scope involves all the items that must be achieved for the project to become effective. </a:t>
            </a:r>
            <a:r>
              <a:rPr lang="en-US" dirty="0"/>
              <a:t>Project scope involves deadlines, tasks, functions, features and goals.  The planning scope involves setting objectives to be achieved for the project.</a:t>
            </a:r>
          </a:p>
          <a:p>
            <a:r>
              <a:rPr lang="en-US" dirty="0"/>
              <a:t>A Work Breakdown Structure helps to determine the scope of the project. The scope must be controlled through set objectives by team members.</a:t>
            </a:r>
            <a:r>
              <a:rPr lang="en-US" sz="1200" b="0" i="0" kern="1200" dirty="0">
                <a:solidFill>
                  <a:schemeClr val="tx1"/>
                </a:solidFill>
                <a:effectLst/>
                <a:latin typeface="+mn-lt"/>
                <a:ea typeface="+mn-ea"/>
                <a:cs typeface="+mn-cs"/>
              </a:rPr>
              <a:t> Multiple levels of goals and organizational objectives are required by consultants to give their projects the direction they need and also the focus required for them to achieve their organizational goals and objectives. It is evident that consulting projects are more than giving strategy to their organizations. There is always a need to accomplish objectives through laid out goals and objectives to ensure those skills have been adequately achieved.</a:t>
            </a:r>
            <a:endParaRPr lang="en-US" dirty="0"/>
          </a:p>
        </p:txBody>
      </p:sp>
      <p:sp>
        <p:nvSpPr>
          <p:cNvPr id="4" name="Slide Number Placeholder 3"/>
          <p:cNvSpPr>
            <a:spLocks noGrp="1"/>
          </p:cNvSpPr>
          <p:nvPr>
            <p:ph type="sldNum" sz="quarter" idx="10"/>
          </p:nvPr>
        </p:nvSpPr>
        <p:spPr/>
        <p:txBody>
          <a:bodyPr/>
          <a:lstStyle/>
          <a:p>
            <a:fld id="{EE323506-C02D-4EF3-BA8D-5B04F5DAB596}" type="slidenum">
              <a:rPr lang="en-US" smtClean="0"/>
              <a:t>2</a:t>
            </a:fld>
            <a:endParaRPr lang="en-US"/>
          </a:p>
        </p:txBody>
      </p:sp>
    </p:spTree>
    <p:extLst>
      <p:ext uri="{BB962C8B-B14F-4D97-AF65-F5344CB8AC3E}">
        <p14:creationId xmlns:p14="http://schemas.microsoft.com/office/powerpoint/2010/main" val="723720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Ensuring</a:t>
            </a:r>
            <a:r>
              <a:rPr lang="en-US" baseline="0" dirty="0"/>
              <a:t> that smart objectives have been set for the project is one of the most effective ways of ensuring that the project is highly successful. </a:t>
            </a:r>
            <a:r>
              <a:rPr lang="en-US" sz="1200" b="0" i="0" kern="1200" dirty="0">
                <a:solidFill>
                  <a:schemeClr val="tx1"/>
                </a:solidFill>
                <a:effectLst/>
                <a:latin typeface="+mn-lt"/>
                <a:ea typeface="+mn-ea"/>
                <a:cs typeface="+mn-cs"/>
              </a:rPr>
              <a:t>The overall goals of the project include training of the employees to become more effective in their performance and also equipping them with the necessary skills that they need to be more effective in their performance at the workplace. The project is aimed at ensuring that the client has achieved improved performance as a result of the knowledge given to the employees to attained more effectiveness in their workplace. In order to manage such issues factors such as managerial timeliness and also high involvement in a business are required to ensure that the consulting work is more informed and also engaged. </a:t>
            </a:r>
            <a:endParaRPr lang="en-US" dirty="0"/>
          </a:p>
        </p:txBody>
      </p:sp>
      <p:sp>
        <p:nvSpPr>
          <p:cNvPr id="4" name="Slide Number Placeholder 3"/>
          <p:cNvSpPr>
            <a:spLocks noGrp="1"/>
          </p:cNvSpPr>
          <p:nvPr>
            <p:ph type="sldNum" sz="quarter" idx="10"/>
          </p:nvPr>
        </p:nvSpPr>
        <p:spPr/>
        <p:txBody>
          <a:bodyPr/>
          <a:lstStyle/>
          <a:p>
            <a:fld id="{EE323506-C02D-4EF3-BA8D-5B04F5DAB596}" type="slidenum">
              <a:rPr lang="en-US" smtClean="0"/>
              <a:t>3</a:t>
            </a:fld>
            <a:endParaRPr lang="en-US"/>
          </a:p>
        </p:txBody>
      </p:sp>
    </p:spTree>
    <p:extLst>
      <p:ext uri="{BB962C8B-B14F-4D97-AF65-F5344CB8AC3E}">
        <p14:creationId xmlns:p14="http://schemas.microsoft.com/office/powerpoint/2010/main" val="1449426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project scope usually formulates everything in the project to make all the shareholders understand the involvement in the project. The understanding</a:t>
            </a:r>
            <a:r>
              <a:rPr lang="en-US" baseline="0" dirty="0"/>
              <a:t> of a project is always essential for the team members to face everything that occurs within the projects development.  </a:t>
            </a:r>
            <a:r>
              <a:rPr lang="en-US" dirty="0"/>
              <a:t>The project scope usually helps team members to focus on objectives to be attained within a project. Team</a:t>
            </a:r>
            <a:r>
              <a:rPr lang="en-US" baseline="0" dirty="0"/>
              <a:t> members are able to focus on every objective and goal of the project to make the project work </a:t>
            </a:r>
            <a:r>
              <a:rPr lang="en-US" baseline="0"/>
              <a:t>effectively. </a:t>
            </a:r>
            <a:r>
              <a:rPr lang="en-US"/>
              <a:t>Helps </a:t>
            </a:r>
            <a:r>
              <a:rPr lang="en-US" dirty="0"/>
              <a:t>project stakeholders not to expand beyond outlined objectives.</a:t>
            </a:r>
          </a:p>
          <a:p>
            <a:endParaRPr lang="en-US" dirty="0"/>
          </a:p>
        </p:txBody>
      </p:sp>
      <p:sp>
        <p:nvSpPr>
          <p:cNvPr id="4" name="Slide Number Placeholder 3"/>
          <p:cNvSpPr>
            <a:spLocks noGrp="1"/>
          </p:cNvSpPr>
          <p:nvPr>
            <p:ph type="sldNum" sz="quarter" idx="10"/>
          </p:nvPr>
        </p:nvSpPr>
        <p:spPr/>
        <p:txBody>
          <a:bodyPr/>
          <a:lstStyle/>
          <a:p>
            <a:fld id="{EE323506-C02D-4EF3-BA8D-5B04F5DAB596}" type="slidenum">
              <a:rPr lang="en-US" smtClean="0"/>
              <a:t>4</a:t>
            </a:fld>
            <a:endParaRPr lang="en-US"/>
          </a:p>
        </p:txBody>
      </p:sp>
    </p:spTree>
    <p:extLst>
      <p:ext uri="{BB962C8B-B14F-4D97-AF65-F5344CB8AC3E}">
        <p14:creationId xmlns:p14="http://schemas.microsoft.com/office/powerpoint/2010/main" val="3431542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814721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124426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0088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388974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8829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395569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857675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602041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758119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D317F-266A-41A4-8740-F4589906E277}"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380650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5D317F-266A-41A4-8740-F4589906E277}"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380889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5D317F-266A-41A4-8740-F4589906E277}" type="datetimeFigureOut">
              <a:rPr lang="en-US" smtClean="0"/>
              <a:t>5/27/2021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48831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5D317F-266A-41A4-8740-F4589906E277}" type="datetimeFigureOut">
              <a:rPr lang="en-US" smtClean="0"/>
              <a:t>5/27/2021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71906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D317F-266A-41A4-8740-F4589906E277}" type="datetimeFigureOut">
              <a:rPr lang="en-US" smtClean="0"/>
              <a:t>5/27/2021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4226385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5D317F-266A-41A4-8740-F4589906E277}"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2832654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5D317F-266A-41A4-8740-F4589906E277}"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BF3A9-2F28-4969-95EE-4FFF3D236AFB}" type="slidenum">
              <a:rPr lang="en-US" smtClean="0"/>
              <a:t>‹#›</a:t>
            </a:fld>
            <a:endParaRPr lang="en-US"/>
          </a:p>
        </p:txBody>
      </p:sp>
    </p:spTree>
    <p:extLst>
      <p:ext uri="{BB962C8B-B14F-4D97-AF65-F5344CB8AC3E}">
        <p14:creationId xmlns:p14="http://schemas.microsoft.com/office/powerpoint/2010/main" val="1295024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55D317F-266A-41A4-8740-F4589906E277}" type="datetimeFigureOut">
              <a:rPr lang="en-US" smtClean="0"/>
              <a:t>5/27/2021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4BF3A9-2F28-4969-95EE-4FFF3D236AFB}" type="slidenum">
              <a:rPr lang="en-US" smtClean="0"/>
              <a:t>‹#›</a:t>
            </a:fld>
            <a:endParaRPr lang="en-US"/>
          </a:p>
        </p:txBody>
      </p:sp>
    </p:spTree>
    <p:extLst>
      <p:ext uri="{BB962C8B-B14F-4D97-AF65-F5344CB8AC3E}">
        <p14:creationId xmlns:p14="http://schemas.microsoft.com/office/powerpoint/2010/main" val="4617472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Project Scope</a:t>
            </a:r>
          </a:p>
        </p:txBody>
      </p:sp>
      <p:sp>
        <p:nvSpPr>
          <p:cNvPr id="3" name="Subtitle 2"/>
          <p:cNvSpPr>
            <a:spLocks noGrp="1"/>
          </p:cNvSpPr>
          <p:nvPr>
            <p:ph type="subTitle" idx="1"/>
          </p:nvPr>
        </p:nvSpPr>
        <p:spPr/>
        <p:txBody>
          <a:bodyPr>
            <a:normAutofit/>
          </a:bodyPr>
          <a:lstStyle/>
          <a:p>
            <a:r>
              <a:rPr lang="en-US" sz="3600" dirty="0"/>
              <a:t>Project Scope and Benefits </a:t>
            </a:r>
          </a:p>
        </p:txBody>
      </p:sp>
    </p:spTree>
    <p:extLst>
      <p:ext uri="{BB962C8B-B14F-4D97-AF65-F5344CB8AC3E}">
        <p14:creationId xmlns:p14="http://schemas.microsoft.com/office/powerpoint/2010/main" val="2556797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Projects </a:t>
            </a:r>
          </a:p>
        </p:txBody>
      </p:sp>
      <p:sp>
        <p:nvSpPr>
          <p:cNvPr id="3" name="Content Placeholder 2"/>
          <p:cNvSpPr>
            <a:spLocks noGrp="1"/>
          </p:cNvSpPr>
          <p:nvPr>
            <p:ph idx="1"/>
          </p:nvPr>
        </p:nvSpPr>
        <p:spPr/>
        <p:txBody>
          <a:bodyPr/>
          <a:lstStyle/>
          <a:p>
            <a:r>
              <a:rPr lang="en-US" dirty="0"/>
              <a:t>Project scope is explained as part that explains deliverables in a project.</a:t>
            </a:r>
          </a:p>
          <a:p>
            <a:r>
              <a:rPr lang="en-US" dirty="0"/>
              <a:t>Project scope involves deadlines, tasks, functions, features and goals.</a:t>
            </a:r>
          </a:p>
          <a:p>
            <a:r>
              <a:rPr lang="en-US" dirty="0"/>
              <a:t>The planning scope involves setting objectives to be achieved for the project.</a:t>
            </a:r>
          </a:p>
          <a:p>
            <a:r>
              <a:rPr lang="en-US" dirty="0"/>
              <a:t>A Work Breakdown Structure helps to determine the scope of the project. </a:t>
            </a:r>
          </a:p>
          <a:p>
            <a:r>
              <a:rPr lang="en-US" dirty="0"/>
              <a:t>The scope must be controlled through set objectives by team members.</a:t>
            </a:r>
          </a:p>
        </p:txBody>
      </p:sp>
    </p:spTree>
    <p:extLst>
      <p:ext uri="{BB962C8B-B14F-4D97-AF65-F5344CB8AC3E}">
        <p14:creationId xmlns:p14="http://schemas.microsoft.com/office/powerpoint/2010/main" val="4227919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a:t>
            </a:r>
          </a:p>
        </p:txBody>
      </p:sp>
      <p:sp>
        <p:nvSpPr>
          <p:cNvPr id="3" name="Content Placeholder 2"/>
          <p:cNvSpPr>
            <a:spLocks noGrp="1"/>
          </p:cNvSpPr>
          <p:nvPr>
            <p:ph idx="1"/>
          </p:nvPr>
        </p:nvSpPr>
        <p:spPr/>
        <p:txBody>
          <a:bodyPr/>
          <a:lstStyle/>
          <a:p>
            <a:r>
              <a:rPr lang="en-US" dirty="0"/>
              <a:t>Establish specific goals </a:t>
            </a:r>
          </a:p>
          <a:p>
            <a:r>
              <a:rPr lang="en-US" dirty="0"/>
              <a:t>Establish Smart objectives </a:t>
            </a:r>
          </a:p>
          <a:p>
            <a:r>
              <a:rPr lang="en-US" dirty="0"/>
              <a:t>Ensure objectives are attainable</a:t>
            </a:r>
          </a:p>
          <a:p>
            <a:r>
              <a:rPr lang="en-US" dirty="0"/>
              <a:t>Measure the reliability of established goals within the project </a:t>
            </a:r>
          </a:p>
          <a:p>
            <a:endParaRPr lang="en-US" dirty="0"/>
          </a:p>
        </p:txBody>
      </p:sp>
    </p:spTree>
    <p:extLst>
      <p:ext uri="{BB962C8B-B14F-4D97-AF65-F5344CB8AC3E}">
        <p14:creationId xmlns:p14="http://schemas.microsoft.com/office/powerpoint/2010/main" val="3787166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Project Scope </a:t>
            </a:r>
          </a:p>
        </p:txBody>
      </p:sp>
      <p:sp>
        <p:nvSpPr>
          <p:cNvPr id="3" name="Content Placeholder 2"/>
          <p:cNvSpPr>
            <a:spLocks noGrp="1"/>
          </p:cNvSpPr>
          <p:nvPr>
            <p:ph idx="1"/>
          </p:nvPr>
        </p:nvSpPr>
        <p:spPr/>
        <p:txBody>
          <a:bodyPr/>
          <a:lstStyle/>
          <a:p>
            <a:r>
              <a:rPr lang="en-US" dirty="0"/>
              <a:t>The project scope usually formulates everything in the project to make all the shareholders understand the involvement in the project</a:t>
            </a:r>
          </a:p>
          <a:p>
            <a:r>
              <a:rPr lang="en-US" dirty="0"/>
              <a:t>The project scope usually helps team members to focus on objectives to be attained within a project</a:t>
            </a:r>
          </a:p>
          <a:p>
            <a:r>
              <a:rPr lang="en-US" dirty="0"/>
              <a:t>Helps project stakeholders not to expand beyond outlined objectives.</a:t>
            </a:r>
          </a:p>
        </p:txBody>
      </p:sp>
    </p:spTree>
    <p:extLst>
      <p:ext uri="{BB962C8B-B14F-4D97-AF65-F5344CB8AC3E}">
        <p14:creationId xmlns:p14="http://schemas.microsoft.com/office/powerpoint/2010/main" val="2480189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a:bodyPr>
          <a:lstStyle/>
          <a:p>
            <a:r>
              <a:rPr lang="en-US" dirty="0" err="1"/>
              <a:t>Leinwand</a:t>
            </a:r>
            <a:r>
              <a:rPr lang="en-US" dirty="0"/>
              <a:t>, P. &amp; </a:t>
            </a:r>
            <a:r>
              <a:rPr lang="en-US" dirty="0" err="1"/>
              <a:t>Mainardi</a:t>
            </a:r>
            <a:r>
              <a:rPr lang="en-US" dirty="0"/>
              <a:t>, C.  (2016). </a:t>
            </a:r>
            <a:r>
              <a:rPr lang="en-US" i="1" dirty="0"/>
              <a:t>Strategy that works: </a:t>
            </a:r>
            <a:r>
              <a:rPr lang="en-US" dirty="0"/>
              <a:t>Boston, MA: Harvard Business Review Press.</a:t>
            </a:r>
          </a:p>
          <a:p>
            <a:r>
              <a:rPr lang="en-US" dirty="0" err="1"/>
              <a:t>Dubrin</a:t>
            </a:r>
            <a:r>
              <a:rPr lang="en-US" dirty="0"/>
              <a:t>, A. J. (2009). </a:t>
            </a:r>
            <a:r>
              <a:rPr lang="en-US" i="1" dirty="0"/>
              <a:t>Essentials of management</a:t>
            </a:r>
            <a:r>
              <a:rPr lang="en-US" dirty="0"/>
              <a:t>. Mason, OH: Thomson Business &amp; Economics</a:t>
            </a:r>
          </a:p>
          <a:p>
            <a:r>
              <a:rPr lang="en-US" dirty="0" err="1"/>
              <a:t>Luftman</a:t>
            </a:r>
            <a:r>
              <a:rPr lang="en-US" dirty="0"/>
              <a:t>, J. (2012). </a:t>
            </a:r>
            <a:r>
              <a:rPr lang="en-US" i="1" dirty="0"/>
              <a:t>Managing information technology Resources</a:t>
            </a:r>
            <a:r>
              <a:rPr lang="en-US" dirty="0"/>
              <a:t>. New York: John Wiley.</a:t>
            </a:r>
          </a:p>
          <a:p>
            <a:endParaRPr lang="en-US" dirty="0"/>
          </a:p>
          <a:p>
            <a:endParaRPr lang="en-US" dirty="0"/>
          </a:p>
          <a:p>
            <a:endParaRPr lang="en-US" dirty="0"/>
          </a:p>
          <a:p>
            <a:br>
              <a:rPr lang="en-US" dirty="0"/>
            </a:br>
            <a:endParaRPr lang="en-US" dirty="0"/>
          </a:p>
        </p:txBody>
      </p:sp>
    </p:spTree>
    <p:extLst>
      <p:ext uri="{BB962C8B-B14F-4D97-AF65-F5344CB8AC3E}">
        <p14:creationId xmlns:p14="http://schemas.microsoft.com/office/powerpoint/2010/main" val="55833877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215</TotalTime>
  <Words>557</Words>
  <Application>Microsoft Office PowerPoint</Application>
  <PresentationFormat>Widescreen</PresentationFormat>
  <Paragraphs>32</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Facet</vt:lpstr>
      <vt:lpstr>Project Scope</vt:lpstr>
      <vt:lpstr>Scope of Projects </vt:lpstr>
      <vt:lpstr>Objectives </vt:lpstr>
      <vt:lpstr>Benefits of Project Scope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TITO</dc:creator>
  <cp:lastModifiedBy>Unknown User</cp:lastModifiedBy>
  <cp:revision>16</cp:revision>
  <dcterms:created xsi:type="dcterms:W3CDTF">2021-05-24T23:53:02Z</dcterms:created>
  <dcterms:modified xsi:type="dcterms:W3CDTF">2021-05-27T02:46:32Z</dcterms:modified>
</cp:coreProperties>
</file>